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6" r:id="rId11"/>
    <p:sldId id="267" r:id="rId12"/>
    <p:sldId id="270" r:id="rId13"/>
    <p:sldId id="271" r:id="rId14"/>
    <p:sldId id="272" r:id="rId15"/>
    <p:sldId id="269" r:id="rId16"/>
    <p:sldId id="268" r:id="rId17"/>
    <p:sldId id="273" r:id="rId18"/>
    <p:sldId id="274" r:id="rId19"/>
    <p:sldId id="275" r:id="rId20"/>
    <p:sldId id="276" r:id="rId21"/>
    <p:sldId id="277" r:id="rId22"/>
    <p:sldId id="278" r:id="rId23"/>
    <p:sldId id="265" r:id="rId24"/>
    <p:sldId id="279" r:id="rId25"/>
    <p:sldId id="280" r:id="rId26"/>
    <p:sldId id="281" r:id="rId27"/>
    <p:sldId id="282" r:id="rId28"/>
    <p:sldId id="283"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8.png"/></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dirty="0"/>
              <a:pPr/>
              <a:t>4/5/2022</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dirty="0"/>
              <a:pPr/>
              <a:t>4/5/2022</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4/5/2022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4/5/2022</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4/5/2022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4/5/2022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4/5/2022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dirty="0"/>
              <a:pPr/>
              <a:t>4/5/2022</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4/5/2022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dirty="0"/>
              <a:pPr/>
              <a:t>4/5/2022</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6DE3C-1277-4F6A-9FF7-C0FCD900CC2F}"/>
              </a:ext>
            </a:extLst>
          </p:cNvPr>
          <p:cNvSpPr>
            <a:spLocks noGrp="1"/>
          </p:cNvSpPr>
          <p:nvPr>
            <p:ph type="ctrTitle"/>
          </p:nvPr>
        </p:nvSpPr>
        <p:spPr>
          <a:xfrm>
            <a:off x="599225" y="3446585"/>
            <a:ext cx="10993549" cy="1475013"/>
          </a:xfrm>
        </p:spPr>
        <p:txBody>
          <a:bodyPr/>
          <a:lstStyle/>
          <a:p>
            <a:r>
              <a:rPr lang="en-US" dirty="0">
                <a:solidFill>
                  <a:schemeClr val="bg1"/>
                </a:solidFill>
              </a:rPr>
              <a:t>Online beauty parlour management system</a:t>
            </a:r>
            <a:endParaRPr lang="en-IN" dirty="0">
              <a:solidFill>
                <a:schemeClr val="bg1"/>
              </a:solidFill>
            </a:endParaRPr>
          </a:p>
        </p:txBody>
      </p:sp>
    </p:spTree>
    <p:extLst>
      <p:ext uri="{BB962C8B-B14F-4D97-AF65-F5344CB8AC3E}">
        <p14:creationId xmlns:p14="http://schemas.microsoft.com/office/powerpoint/2010/main" val="2600515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USER OR CLIENT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Login Page:</a:t>
            </a:r>
            <a:r>
              <a:rPr lang="en-IN" dirty="0"/>
              <a:t> User can login using email id and password to book appointment.</a:t>
            </a:r>
          </a:p>
        </p:txBody>
      </p:sp>
      <p:pic>
        <p:nvPicPr>
          <p:cNvPr id="5" name="Picture 4">
            <a:extLst>
              <a:ext uri="{FF2B5EF4-FFF2-40B4-BE49-F238E27FC236}">
                <a16:creationId xmlns:a16="http://schemas.microsoft.com/office/drawing/2014/main" id="{B4EA1841-0003-46B3-8591-7847729BCBF6}"/>
              </a:ext>
            </a:extLst>
          </p:cNvPr>
          <p:cNvPicPr/>
          <p:nvPr/>
        </p:nvPicPr>
        <p:blipFill>
          <a:blip r:embed="rId2"/>
          <a:stretch>
            <a:fillRect/>
          </a:stretch>
        </p:blipFill>
        <p:spPr>
          <a:xfrm>
            <a:off x="1767522" y="2729756"/>
            <a:ext cx="8656956" cy="3650223"/>
          </a:xfrm>
          <a:prstGeom prst="rect">
            <a:avLst/>
          </a:prstGeom>
        </p:spPr>
      </p:pic>
    </p:spTree>
    <p:extLst>
      <p:ext uri="{BB962C8B-B14F-4D97-AF65-F5344CB8AC3E}">
        <p14:creationId xmlns:p14="http://schemas.microsoft.com/office/powerpoint/2010/main" val="41521668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USER OR CLIENT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Product Page: </a:t>
            </a:r>
            <a:r>
              <a:rPr lang="en-IN" dirty="0"/>
              <a:t>This page will display all products added by different parlours having information such as product name, description, parlour name, price and time required to complete that task by parlours.</a:t>
            </a:r>
          </a:p>
        </p:txBody>
      </p:sp>
      <p:pic>
        <p:nvPicPr>
          <p:cNvPr id="6" name="Picture 5">
            <a:extLst>
              <a:ext uri="{FF2B5EF4-FFF2-40B4-BE49-F238E27FC236}">
                <a16:creationId xmlns:a16="http://schemas.microsoft.com/office/drawing/2014/main" id="{AB0B3E83-303F-449C-9AB6-AE43067A84E9}"/>
              </a:ext>
            </a:extLst>
          </p:cNvPr>
          <p:cNvPicPr/>
          <p:nvPr/>
        </p:nvPicPr>
        <p:blipFill>
          <a:blip r:embed="rId2"/>
          <a:stretch>
            <a:fillRect/>
          </a:stretch>
        </p:blipFill>
        <p:spPr>
          <a:xfrm>
            <a:off x="1840715" y="2781289"/>
            <a:ext cx="7742555" cy="4002031"/>
          </a:xfrm>
          <a:prstGeom prst="rect">
            <a:avLst/>
          </a:prstGeom>
        </p:spPr>
      </p:pic>
    </p:spTree>
    <p:extLst>
      <p:ext uri="{BB962C8B-B14F-4D97-AF65-F5344CB8AC3E}">
        <p14:creationId xmlns:p14="http://schemas.microsoft.com/office/powerpoint/2010/main" val="24010518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USER OR CLIENT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Appointment window: </a:t>
            </a:r>
            <a:r>
              <a:rPr lang="en-IN" dirty="0"/>
              <a:t>This window will open after selecting to book appointment for particular appointment by filling their choice of time.</a:t>
            </a:r>
          </a:p>
        </p:txBody>
      </p:sp>
      <p:pic>
        <p:nvPicPr>
          <p:cNvPr id="5" name="Picture 4">
            <a:extLst>
              <a:ext uri="{FF2B5EF4-FFF2-40B4-BE49-F238E27FC236}">
                <a16:creationId xmlns:a16="http://schemas.microsoft.com/office/drawing/2014/main" id="{C8645184-46F1-4628-BCDF-5F4C5B5547AC}"/>
              </a:ext>
            </a:extLst>
          </p:cNvPr>
          <p:cNvPicPr/>
          <p:nvPr/>
        </p:nvPicPr>
        <p:blipFill>
          <a:blip r:embed="rId2"/>
          <a:stretch>
            <a:fillRect/>
          </a:stretch>
        </p:blipFill>
        <p:spPr>
          <a:xfrm>
            <a:off x="778417" y="2810509"/>
            <a:ext cx="9011042" cy="3859231"/>
          </a:xfrm>
          <a:prstGeom prst="rect">
            <a:avLst/>
          </a:prstGeom>
        </p:spPr>
      </p:pic>
    </p:spTree>
    <p:extLst>
      <p:ext uri="{BB962C8B-B14F-4D97-AF65-F5344CB8AC3E}">
        <p14:creationId xmlns:p14="http://schemas.microsoft.com/office/powerpoint/2010/main" val="1828810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USER OR CLIENT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Payment window: </a:t>
            </a:r>
            <a:r>
              <a:rPr lang="en-IN" dirty="0"/>
              <a:t>This window will open after appointment scheduling window. After entering all payment information like credit card, debit card, upi or any wallets for payment.</a:t>
            </a:r>
          </a:p>
        </p:txBody>
      </p:sp>
      <p:pic>
        <p:nvPicPr>
          <p:cNvPr id="6" name="Picture 5">
            <a:extLst>
              <a:ext uri="{FF2B5EF4-FFF2-40B4-BE49-F238E27FC236}">
                <a16:creationId xmlns:a16="http://schemas.microsoft.com/office/drawing/2014/main" id="{910D4F80-1FA8-44C5-87A6-56479DD09B7D}"/>
              </a:ext>
            </a:extLst>
          </p:cNvPr>
          <p:cNvPicPr/>
          <p:nvPr/>
        </p:nvPicPr>
        <p:blipFill>
          <a:blip r:embed="rId2"/>
          <a:stretch>
            <a:fillRect/>
          </a:stretch>
        </p:blipFill>
        <p:spPr>
          <a:xfrm>
            <a:off x="778416" y="2729756"/>
            <a:ext cx="9055865" cy="4128244"/>
          </a:xfrm>
          <a:prstGeom prst="rect">
            <a:avLst/>
          </a:prstGeom>
        </p:spPr>
      </p:pic>
    </p:spTree>
    <p:extLst>
      <p:ext uri="{BB962C8B-B14F-4D97-AF65-F5344CB8AC3E}">
        <p14:creationId xmlns:p14="http://schemas.microsoft.com/office/powerpoint/2010/main" val="9570871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USER OR CLIENT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Confirmation mail: </a:t>
            </a:r>
            <a:r>
              <a:rPr lang="en-IN" dirty="0"/>
              <a:t>This will be the confirmation mail will send to registered email id.</a:t>
            </a:r>
          </a:p>
        </p:txBody>
      </p:sp>
      <p:sp>
        <p:nvSpPr>
          <p:cNvPr id="4" name="Rectangle 2">
            <a:extLst>
              <a:ext uri="{FF2B5EF4-FFF2-40B4-BE49-F238E27FC236}">
                <a16:creationId xmlns:a16="http://schemas.microsoft.com/office/drawing/2014/main" id="{31475BA5-359E-4168-B819-F5FB756EC5B9}"/>
              </a:ext>
            </a:extLst>
          </p:cNvPr>
          <p:cNvSpPr>
            <a:spLocks noChangeArrowheads="1"/>
          </p:cNvSpPr>
          <p:nvPr/>
        </p:nvSpPr>
        <p:spPr bwMode="auto">
          <a:xfrm>
            <a:off x="778416" y="2599764"/>
            <a:ext cx="16519335"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graphicFrame>
        <p:nvGraphicFramePr>
          <p:cNvPr id="5" name="Object 4">
            <a:extLst>
              <a:ext uri="{FF2B5EF4-FFF2-40B4-BE49-F238E27FC236}">
                <a16:creationId xmlns:a16="http://schemas.microsoft.com/office/drawing/2014/main" id="{D78E68C9-CD23-48ED-9D9F-FCF4A2C155E4}"/>
              </a:ext>
            </a:extLst>
          </p:cNvPr>
          <p:cNvGraphicFramePr>
            <a:graphicFrameLocks noChangeAspect="1"/>
          </p:cNvGraphicFramePr>
          <p:nvPr>
            <p:extLst>
              <p:ext uri="{D42A27DB-BD31-4B8C-83A1-F6EECF244321}">
                <p14:modId xmlns:p14="http://schemas.microsoft.com/office/powerpoint/2010/main" val="2098675109"/>
              </p:ext>
            </p:extLst>
          </p:nvPr>
        </p:nvGraphicFramePr>
        <p:xfrm>
          <a:off x="778417" y="2599765"/>
          <a:ext cx="10074534" cy="4004698"/>
        </p:xfrm>
        <a:graphic>
          <a:graphicData uri="http://schemas.openxmlformats.org/presentationml/2006/ole">
            <mc:AlternateContent xmlns:mc="http://schemas.openxmlformats.org/markup-compatibility/2006">
              <mc:Choice xmlns:v="urn:schemas-microsoft-com:vml" Requires="v">
                <p:oleObj spid="_x0000_s1028" name="Bitmap Image" r:id="rId3" imgW="11324301" imgH="4495238" progId="Paint.Picture">
                  <p:embed/>
                </p:oleObj>
              </mc:Choice>
              <mc:Fallback>
                <p:oleObj name="Bitmap Image" r:id="rId3" imgW="11324301" imgH="4495238" progId="Paint.Picture">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8417" y="2599765"/>
                        <a:ext cx="10074534" cy="4004698"/>
                      </a:xfrm>
                      <a:prstGeom prst="rect">
                        <a:avLst/>
                      </a:prstGeom>
                      <a:noFill/>
                    </p:spPr>
                  </p:pic>
                </p:oleObj>
              </mc:Fallback>
            </mc:AlternateContent>
          </a:graphicData>
        </a:graphic>
      </p:graphicFrame>
    </p:spTree>
    <p:extLst>
      <p:ext uri="{BB962C8B-B14F-4D97-AF65-F5344CB8AC3E}">
        <p14:creationId xmlns:p14="http://schemas.microsoft.com/office/powerpoint/2010/main" val="2791441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USER OR CLIENT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Booking History: </a:t>
            </a:r>
            <a:r>
              <a:rPr lang="en-IN" dirty="0"/>
              <a:t> This section shows all appointments booked by the user logged in.</a:t>
            </a:r>
          </a:p>
        </p:txBody>
      </p:sp>
      <p:pic>
        <p:nvPicPr>
          <p:cNvPr id="6" name="Picture 5">
            <a:extLst>
              <a:ext uri="{FF2B5EF4-FFF2-40B4-BE49-F238E27FC236}">
                <a16:creationId xmlns:a16="http://schemas.microsoft.com/office/drawing/2014/main" id="{6A24D498-E696-476B-A4BF-55F29C03FD05}"/>
              </a:ext>
            </a:extLst>
          </p:cNvPr>
          <p:cNvPicPr/>
          <p:nvPr/>
        </p:nvPicPr>
        <p:blipFill>
          <a:blip r:embed="rId2"/>
          <a:stretch>
            <a:fillRect/>
          </a:stretch>
        </p:blipFill>
        <p:spPr>
          <a:xfrm>
            <a:off x="778416" y="2691757"/>
            <a:ext cx="9387559" cy="3915231"/>
          </a:xfrm>
          <a:prstGeom prst="rect">
            <a:avLst/>
          </a:prstGeom>
        </p:spPr>
      </p:pic>
    </p:spTree>
    <p:extLst>
      <p:ext uri="{BB962C8B-B14F-4D97-AF65-F5344CB8AC3E}">
        <p14:creationId xmlns:p14="http://schemas.microsoft.com/office/powerpoint/2010/main" val="24492361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USER OR CLIENT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User profile: </a:t>
            </a:r>
            <a:r>
              <a:rPr lang="en-IN" dirty="0"/>
              <a:t>This section consists of all information about users filled during signup process.</a:t>
            </a:r>
          </a:p>
        </p:txBody>
      </p:sp>
      <p:pic>
        <p:nvPicPr>
          <p:cNvPr id="5" name="Picture 4">
            <a:extLst>
              <a:ext uri="{FF2B5EF4-FFF2-40B4-BE49-F238E27FC236}">
                <a16:creationId xmlns:a16="http://schemas.microsoft.com/office/drawing/2014/main" id="{1ADB2536-2804-4511-A549-9B31CE88B275}"/>
              </a:ext>
            </a:extLst>
          </p:cNvPr>
          <p:cNvPicPr/>
          <p:nvPr/>
        </p:nvPicPr>
        <p:blipFill>
          <a:blip r:embed="rId2"/>
          <a:stretch>
            <a:fillRect/>
          </a:stretch>
        </p:blipFill>
        <p:spPr>
          <a:xfrm>
            <a:off x="1715208" y="2560693"/>
            <a:ext cx="9006579" cy="3822178"/>
          </a:xfrm>
          <a:prstGeom prst="rect">
            <a:avLst/>
          </a:prstGeom>
        </p:spPr>
      </p:pic>
    </p:spTree>
    <p:extLst>
      <p:ext uri="{BB962C8B-B14F-4D97-AF65-F5344CB8AC3E}">
        <p14:creationId xmlns:p14="http://schemas.microsoft.com/office/powerpoint/2010/main" val="1059511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PARLOUR OR SALOON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Login Page for parlour:</a:t>
            </a:r>
            <a:r>
              <a:rPr lang="en-IN" dirty="0"/>
              <a:t> User can login using email id and password to book appointment.</a:t>
            </a:r>
          </a:p>
        </p:txBody>
      </p:sp>
      <p:pic>
        <p:nvPicPr>
          <p:cNvPr id="6" name="Picture 5">
            <a:extLst>
              <a:ext uri="{FF2B5EF4-FFF2-40B4-BE49-F238E27FC236}">
                <a16:creationId xmlns:a16="http://schemas.microsoft.com/office/drawing/2014/main" id="{35A3A8FE-9155-4AAD-A997-502E224E5FBC}"/>
              </a:ext>
            </a:extLst>
          </p:cNvPr>
          <p:cNvPicPr/>
          <p:nvPr/>
        </p:nvPicPr>
        <p:blipFill rotWithShape="1">
          <a:blip r:embed="rId2"/>
          <a:srcRect l="30578" r="30867" b="13006"/>
          <a:stretch/>
        </p:blipFill>
        <p:spPr bwMode="auto">
          <a:xfrm>
            <a:off x="3209364" y="2536116"/>
            <a:ext cx="4287371" cy="390950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847829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PARLOUR OR SALOON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Signup: </a:t>
            </a:r>
            <a:r>
              <a:rPr lang="en-IN" dirty="0"/>
              <a:t>Using this page, parlour can register yourself using First Name and Last Name of saloon, Mobile Number, address, Email id and password. Each field is protected with some validation method using regular expressions.</a:t>
            </a:r>
          </a:p>
        </p:txBody>
      </p:sp>
      <p:pic>
        <p:nvPicPr>
          <p:cNvPr id="5" name="Picture 4">
            <a:extLst>
              <a:ext uri="{FF2B5EF4-FFF2-40B4-BE49-F238E27FC236}">
                <a16:creationId xmlns:a16="http://schemas.microsoft.com/office/drawing/2014/main" id="{62DC9991-0A62-423C-8751-4F5EC2F8A013}"/>
              </a:ext>
            </a:extLst>
          </p:cNvPr>
          <p:cNvPicPr/>
          <p:nvPr/>
        </p:nvPicPr>
        <p:blipFill rotWithShape="1">
          <a:blip r:embed="rId2"/>
          <a:srcRect l="29514" r="31000"/>
          <a:stretch/>
        </p:blipFill>
        <p:spPr bwMode="auto">
          <a:xfrm>
            <a:off x="3548007" y="2479032"/>
            <a:ext cx="3901664" cy="405623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556551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PARLOUR OR SALOON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Parlour Dashboard: </a:t>
            </a:r>
            <a:r>
              <a:rPr lang="en-IN" dirty="0"/>
              <a:t>This window shows all details such as todays appointments, total earnings and total customer served today.</a:t>
            </a:r>
          </a:p>
        </p:txBody>
      </p:sp>
      <p:pic>
        <p:nvPicPr>
          <p:cNvPr id="6" name="Picture 5">
            <a:extLst>
              <a:ext uri="{FF2B5EF4-FFF2-40B4-BE49-F238E27FC236}">
                <a16:creationId xmlns:a16="http://schemas.microsoft.com/office/drawing/2014/main" id="{06F7B2DF-3585-4903-901D-4A6D265E971E}"/>
              </a:ext>
            </a:extLst>
          </p:cNvPr>
          <p:cNvPicPr/>
          <p:nvPr/>
        </p:nvPicPr>
        <p:blipFill>
          <a:blip r:embed="rId2"/>
          <a:stretch>
            <a:fillRect/>
          </a:stretch>
        </p:blipFill>
        <p:spPr>
          <a:xfrm>
            <a:off x="1428338" y="2729756"/>
            <a:ext cx="8271473" cy="4047562"/>
          </a:xfrm>
          <a:prstGeom prst="rect">
            <a:avLst/>
          </a:prstGeom>
        </p:spPr>
      </p:pic>
    </p:spTree>
    <p:extLst>
      <p:ext uri="{BB962C8B-B14F-4D97-AF65-F5344CB8AC3E}">
        <p14:creationId xmlns:p14="http://schemas.microsoft.com/office/powerpoint/2010/main" val="6870368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8714D-4080-4CB6-A790-18DD82311336}"/>
              </a:ext>
            </a:extLst>
          </p:cNvPr>
          <p:cNvSpPr>
            <a:spLocks noGrp="1"/>
          </p:cNvSpPr>
          <p:nvPr>
            <p:ph type="title"/>
          </p:nvPr>
        </p:nvSpPr>
        <p:spPr/>
        <p:txBody>
          <a:bodyPr/>
          <a:lstStyle/>
          <a:p>
            <a:r>
              <a:rPr lang="en-US" sz="3200" dirty="0"/>
              <a:t>introduction</a:t>
            </a:r>
            <a:endParaRPr lang="en-IN" dirty="0"/>
          </a:p>
        </p:txBody>
      </p:sp>
      <p:sp>
        <p:nvSpPr>
          <p:cNvPr id="3" name="Content Placeholder 2">
            <a:extLst>
              <a:ext uri="{FF2B5EF4-FFF2-40B4-BE49-F238E27FC236}">
                <a16:creationId xmlns:a16="http://schemas.microsoft.com/office/drawing/2014/main" id="{CE32F63F-90F7-4A8C-8276-1ACF04A485C8}"/>
              </a:ext>
            </a:extLst>
          </p:cNvPr>
          <p:cNvSpPr>
            <a:spLocks noGrp="1"/>
          </p:cNvSpPr>
          <p:nvPr>
            <p:ph idx="1"/>
          </p:nvPr>
        </p:nvSpPr>
        <p:spPr/>
        <p:txBody>
          <a:bodyPr>
            <a:normAutofit/>
          </a:bodyPr>
          <a:lstStyle/>
          <a:p>
            <a:r>
              <a:rPr lang="en-IN" sz="3200" dirty="0"/>
              <a:t>Web-based salon management application with appointment scheduling functionality.</a:t>
            </a:r>
          </a:p>
          <a:p>
            <a:r>
              <a:rPr lang="en-IN" sz="3200" dirty="0"/>
              <a:t>Developed to automate all the salon activity.</a:t>
            </a:r>
          </a:p>
          <a:p>
            <a:r>
              <a:rPr lang="en-US" sz="3200" dirty="0"/>
              <a:t>In this system beauty parlor owner can make their account online and give details of the services they offer and also describe the stylist information.</a:t>
            </a:r>
            <a:endParaRPr lang="en-IN" sz="3200" dirty="0"/>
          </a:p>
        </p:txBody>
      </p:sp>
    </p:spTree>
    <p:extLst>
      <p:ext uri="{BB962C8B-B14F-4D97-AF65-F5344CB8AC3E}">
        <p14:creationId xmlns:p14="http://schemas.microsoft.com/office/powerpoint/2010/main" val="872047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PARLOUR OR SALOON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Add product: </a:t>
            </a:r>
            <a:r>
              <a:rPr lang="en-IN" dirty="0"/>
              <a:t>Using this window parlour can add their variety of products and services by filling name, duration, description and image of product and services .</a:t>
            </a:r>
          </a:p>
        </p:txBody>
      </p:sp>
      <p:pic>
        <p:nvPicPr>
          <p:cNvPr id="5" name="Picture 4">
            <a:extLst>
              <a:ext uri="{FF2B5EF4-FFF2-40B4-BE49-F238E27FC236}">
                <a16:creationId xmlns:a16="http://schemas.microsoft.com/office/drawing/2014/main" id="{F0BD040B-A54D-44C2-8FB9-62C31143E01C}"/>
              </a:ext>
            </a:extLst>
          </p:cNvPr>
          <p:cNvPicPr/>
          <p:nvPr/>
        </p:nvPicPr>
        <p:blipFill>
          <a:blip r:embed="rId2"/>
          <a:stretch>
            <a:fillRect/>
          </a:stretch>
        </p:blipFill>
        <p:spPr>
          <a:xfrm>
            <a:off x="778417" y="2729756"/>
            <a:ext cx="8706242" cy="4047562"/>
          </a:xfrm>
          <a:prstGeom prst="rect">
            <a:avLst/>
          </a:prstGeom>
        </p:spPr>
      </p:pic>
    </p:spTree>
    <p:extLst>
      <p:ext uri="{BB962C8B-B14F-4D97-AF65-F5344CB8AC3E}">
        <p14:creationId xmlns:p14="http://schemas.microsoft.com/office/powerpoint/2010/main" val="8805703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PARLOUR OR SALOON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Today’s booking history:</a:t>
            </a:r>
            <a:r>
              <a:rPr lang="en-IN" dirty="0"/>
              <a:t> This window shows today’s bookings and also it can be filtered in alphabetical order of product, pricing order and username.</a:t>
            </a:r>
          </a:p>
        </p:txBody>
      </p:sp>
      <p:pic>
        <p:nvPicPr>
          <p:cNvPr id="6" name="Picture 5">
            <a:extLst>
              <a:ext uri="{FF2B5EF4-FFF2-40B4-BE49-F238E27FC236}">
                <a16:creationId xmlns:a16="http://schemas.microsoft.com/office/drawing/2014/main" id="{712C9EA8-B03B-4252-9B54-CC58D3A0AFA0}"/>
              </a:ext>
            </a:extLst>
          </p:cNvPr>
          <p:cNvPicPr/>
          <p:nvPr/>
        </p:nvPicPr>
        <p:blipFill>
          <a:blip r:embed="rId2"/>
          <a:stretch>
            <a:fillRect/>
          </a:stretch>
        </p:blipFill>
        <p:spPr>
          <a:xfrm>
            <a:off x="778417" y="2731484"/>
            <a:ext cx="9037936" cy="4063764"/>
          </a:xfrm>
          <a:prstGeom prst="rect">
            <a:avLst/>
          </a:prstGeom>
        </p:spPr>
      </p:pic>
    </p:spTree>
    <p:extLst>
      <p:ext uri="{BB962C8B-B14F-4D97-AF65-F5344CB8AC3E}">
        <p14:creationId xmlns:p14="http://schemas.microsoft.com/office/powerpoint/2010/main" val="27023859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PARLOUR OR SALOON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All booking history:</a:t>
            </a:r>
            <a:r>
              <a:rPr lang="en-IN" dirty="0"/>
              <a:t> This window shows all booking history and also it can be filtered in alphabetical order of product, pricing order and username.</a:t>
            </a:r>
          </a:p>
        </p:txBody>
      </p:sp>
      <p:pic>
        <p:nvPicPr>
          <p:cNvPr id="5" name="Picture 4">
            <a:extLst>
              <a:ext uri="{FF2B5EF4-FFF2-40B4-BE49-F238E27FC236}">
                <a16:creationId xmlns:a16="http://schemas.microsoft.com/office/drawing/2014/main" id="{EB32CEB6-D3F5-4429-9C64-89470C6382C0}"/>
              </a:ext>
            </a:extLst>
          </p:cNvPr>
          <p:cNvPicPr/>
          <p:nvPr/>
        </p:nvPicPr>
        <p:blipFill>
          <a:blip r:embed="rId2"/>
          <a:stretch>
            <a:fillRect/>
          </a:stretch>
        </p:blipFill>
        <p:spPr>
          <a:xfrm>
            <a:off x="778416" y="2729755"/>
            <a:ext cx="8616595" cy="4011703"/>
          </a:xfrm>
          <a:prstGeom prst="rect">
            <a:avLst/>
          </a:prstGeom>
        </p:spPr>
      </p:pic>
    </p:spTree>
    <p:extLst>
      <p:ext uri="{BB962C8B-B14F-4D97-AF65-F5344CB8AC3E}">
        <p14:creationId xmlns:p14="http://schemas.microsoft.com/office/powerpoint/2010/main" val="25499016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CE691-2F61-48B0-9038-552A6CC4BAB7}"/>
              </a:ext>
            </a:extLst>
          </p:cNvPr>
          <p:cNvSpPr>
            <a:spLocks noGrp="1"/>
          </p:cNvSpPr>
          <p:nvPr>
            <p:ph type="title"/>
          </p:nvPr>
        </p:nvSpPr>
        <p:spPr/>
        <p:txBody>
          <a:bodyPr/>
          <a:lstStyle/>
          <a:p>
            <a:r>
              <a:rPr lang="en-US" dirty="0"/>
              <a:t>Data flow diagram</a:t>
            </a:r>
            <a:endParaRPr lang="en-IN" dirty="0"/>
          </a:p>
        </p:txBody>
      </p:sp>
      <p:sp>
        <p:nvSpPr>
          <p:cNvPr id="3" name="Content Placeholder 2">
            <a:extLst>
              <a:ext uri="{FF2B5EF4-FFF2-40B4-BE49-F238E27FC236}">
                <a16:creationId xmlns:a16="http://schemas.microsoft.com/office/drawing/2014/main" id="{48856758-A794-4AB1-9979-860CBDDF90C5}"/>
              </a:ext>
            </a:extLst>
          </p:cNvPr>
          <p:cNvSpPr>
            <a:spLocks noGrp="1"/>
          </p:cNvSpPr>
          <p:nvPr>
            <p:ph idx="1"/>
          </p:nvPr>
        </p:nvSpPr>
        <p:spPr>
          <a:xfrm>
            <a:off x="428792" y="1790949"/>
            <a:ext cx="11029615" cy="1248504"/>
          </a:xfrm>
        </p:spPr>
        <p:txBody>
          <a:bodyPr/>
          <a:lstStyle/>
          <a:p>
            <a:r>
              <a:rPr lang="en-IN" dirty="0"/>
              <a:t>Data flow diagram is a graphical representation of flow of data in an information system. It is capable of depicting incoming data flow, outgoing data flow and stored data. The DFD does not mention anything about how data flows through the system. </a:t>
            </a:r>
          </a:p>
        </p:txBody>
      </p:sp>
      <p:sp>
        <p:nvSpPr>
          <p:cNvPr id="4" name="Rectangle 2">
            <a:extLst>
              <a:ext uri="{FF2B5EF4-FFF2-40B4-BE49-F238E27FC236}">
                <a16:creationId xmlns:a16="http://schemas.microsoft.com/office/drawing/2014/main" id="{13107502-C38B-45BC-B80F-EDCDC5719377}"/>
              </a:ext>
            </a:extLst>
          </p:cNvPr>
          <p:cNvSpPr>
            <a:spLocks noChangeArrowheads="1"/>
          </p:cNvSpPr>
          <p:nvPr/>
        </p:nvSpPr>
        <p:spPr bwMode="auto">
          <a:xfrm>
            <a:off x="1568823" y="3039452"/>
            <a:ext cx="1635573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graphicFrame>
        <p:nvGraphicFramePr>
          <p:cNvPr id="5" name="Object 4">
            <a:extLst>
              <a:ext uri="{FF2B5EF4-FFF2-40B4-BE49-F238E27FC236}">
                <a16:creationId xmlns:a16="http://schemas.microsoft.com/office/drawing/2014/main" id="{D3E0ADDB-0F97-40EB-97F4-A729E9565C8C}"/>
              </a:ext>
            </a:extLst>
          </p:cNvPr>
          <p:cNvGraphicFramePr>
            <a:graphicFrameLocks noChangeAspect="1"/>
          </p:cNvGraphicFramePr>
          <p:nvPr>
            <p:extLst>
              <p:ext uri="{D42A27DB-BD31-4B8C-83A1-F6EECF244321}">
                <p14:modId xmlns:p14="http://schemas.microsoft.com/office/powerpoint/2010/main" val="2630257180"/>
              </p:ext>
            </p:extLst>
          </p:nvPr>
        </p:nvGraphicFramePr>
        <p:xfrm>
          <a:off x="1568822" y="3039452"/>
          <a:ext cx="8247771" cy="3116391"/>
        </p:xfrm>
        <a:graphic>
          <a:graphicData uri="http://schemas.openxmlformats.org/presentationml/2006/ole">
            <mc:AlternateContent xmlns:mc="http://schemas.openxmlformats.org/markup-compatibility/2006">
              <mc:Choice xmlns:v="urn:schemas-microsoft-com:vml" Requires="v">
                <p:oleObj spid="_x0000_s2052" name="Bitmap Image" r:id="rId3" imgW="4557155" imgH="1722269" progId="Paint.Picture">
                  <p:embed/>
                </p:oleObj>
              </mc:Choice>
              <mc:Fallback>
                <p:oleObj name="Bitmap Image" r:id="rId3" imgW="4557155" imgH="1722269" progId="Paint.Picture">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68822" y="3039452"/>
                        <a:ext cx="8247771" cy="3116391"/>
                      </a:xfrm>
                      <a:prstGeom prst="rect">
                        <a:avLst/>
                      </a:prstGeom>
                      <a:noFill/>
                    </p:spPr>
                  </p:pic>
                </p:oleObj>
              </mc:Fallback>
            </mc:AlternateContent>
          </a:graphicData>
        </a:graphic>
      </p:graphicFrame>
    </p:spTree>
    <p:extLst>
      <p:ext uri="{BB962C8B-B14F-4D97-AF65-F5344CB8AC3E}">
        <p14:creationId xmlns:p14="http://schemas.microsoft.com/office/powerpoint/2010/main" val="9824424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49AF2-A275-414B-9F9D-20BCD68B4E3C}"/>
              </a:ext>
            </a:extLst>
          </p:cNvPr>
          <p:cNvSpPr>
            <a:spLocks noGrp="1"/>
          </p:cNvSpPr>
          <p:nvPr>
            <p:ph type="title"/>
          </p:nvPr>
        </p:nvSpPr>
        <p:spPr/>
        <p:txBody>
          <a:bodyPr/>
          <a:lstStyle/>
          <a:p>
            <a:r>
              <a:rPr lang="en-IN" dirty="0"/>
              <a:t> REQUIREMRNTS</a:t>
            </a:r>
          </a:p>
        </p:txBody>
      </p:sp>
      <p:sp>
        <p:nvSpPr>
          <p:cNvPr id="5" name="Rectangle 1">
            <a:extLst>
              <a:ext uri="{FF2B5EF4-FFF2-40B4-BE49-F238E27FC236}">
                <a16:creationId xmlns:a16="http://schemas.microsoft.com/office/drawing/2014/main" id="{F147C5BF-EBF8-4C6C-9CC6-1BB998DE772F}"/>
              </a:ext>
            </a:extLst>
          </p:cNvPr>
          <p:cNvSpPr>
            <a:spLocks noChangeArrowheads="1"/>
          </p:cNvSpPr>
          <p:nvPr/>
        </p:nvSpPr>
        <p:spPr bwMode="auto">
          <a:xfrm>
            <a:off x="581192" y="2020130"/>
            <a:ext cx="10472290" cy="4001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hi-IN" altLang="en-US" sz="2000" b="1" i="0" u="none" strike="noStrike" cap="none" normalizeH="0" baseline="0" dirty="0">
                <a:ln>
                  <a:noFill/>
                </a:ln>
                <a:solidFill>
                  <a:schemeClr val="tx1"/>
                </a:solidFill>
                <a:effectLst/>
                <a:latin typeface="+mj-lt"/>
                <a:ea typeface="Calibri" panose="020F0502020204030204" pitchFamily="34" charset="0"/>
                <a:cs typeface="Mangal" panose="02040503050203030202" pitchFamily="18" charset="0"/>
              </a:rPr>
              <a:t>HARDWARE REQUIREMENT </a:t>
            </a:r>
            <a:endParaRPr kumimoji="0" lang="en-US" altLang="en-US" sz="105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hi-IN" altLang="en-US" sz="2000" b="0" i="0" u="none" strike="noStrike" cap="none" normalizeH="0" baseline="0" dirty="0">
                <a:ln>
                  <a:noFill/>
                </a:ln>
                <a:solidFill>
                  <a:schemeClr val="tx1"/>
                </a:solidFill>
                <a:effectLst/>
                <a:latin typeface="+mj-lt"/>
                <a:ea typeface="Calibri" panose="020F0502020204030204" pitchFamily="34" charset="0"/>
                <a:cs typeface="Mangal" panose="02040503050203030202" pitchFamily="18" charset="0"/>
              </a:rPr>
              <a:t>This web app is required following hardware for smooth working.</a:t>
            </a:r>
            <a:endParaRPr kumimoji="0" lang="en-US" altLang="en-US" sz="1050" b="0"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000" b="1" dirty="0">
              <a:latin typeface="+mj-lt"/>
              <a:ea typeface="Calibri" panose="020F0502020204030204" pitchFamily="34" charset="0"/>
              <a:cs typeface="Mangal" panose="02040503050203030202"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1" i="0" u="none" strike="noStrike" cap="none" normalizeH="0" baseline="0" dirty="0">
              <a:ln>
                <a:noFill/>
              </a:ln>
              <a:solidFill>
                <a:schemeClr val="tx1"/>
              </a:solidFill>
              <a:effectLst/>
              <a:latin typeface="+mj-lt"/>
              <a:ea typeface="Calibri" panose="020F0502020204030204" pitchFamily="34" charset="0"/>
              <a:cs typeface="Mangal" panose="02040503050203030202"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sz="2400" b="1" i="0" u="none" strike="noStrike" cap="none" normalizeH="0" baseline="0" dirty="0">
              <a:ln>
                <a:noFill/>
              </a:ln>
              <a:solidFill>
                <a:schemeClr val="tx1"/>
              </a:solidFill>
              <a:effectLst/>
              <a:latin typeface="+mj-lt"/>
              <a:ea typeface="Calibri" panose="020F0502020204030204" pitchFamily="34" charset="0"/>
              <a:cs typeface="Mangal" panose="02040503050203030202"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altLang="en-US" sz="2400" b="1" dirty="0">
              <a:latin typeface="+mj-lt"/>
              <a:ea typeface="Calibri" panose="020F0502020204030204" pitchFamily="34" charset="0"/>
              <a:cs typeface="Mangal" panose="02040503050203030202"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kumimoji="0" lang="en-US" altLang="en-US" b="1" i="0" u="none" strike="noStrike" cap="none" normalizeH="0" baseline="0" dirty="0">
              <a:ln>
                <a:noFill/>
              </a:ln>
              <a:solidFill>
                <a:schemeClr val="tx1"/>
              </a:solidFill>
              <a:effectLst/>
              <a:latin typeface="+mj-lt"/>
              <a:ea typeface="Calibri" panose="020F0502020204030204" pitchFamily="34" charset="0"/>
              <a:cs typeface="Mangal" panose="02040503050203030202"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endParaRPr lang="en-US" altLang="en-US" b="1" dirty="0">
              <a:latin typeface="+mj-lt"/>
              <a:ea typeface="Calibri" panose="020F0502020204030204" pitchFamily="34" charset="0"/>
              <a:cs typeface="Mangal" panose="02040503050203030202" pitchFamily="18"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
              <a:tabLst/>
            </a:pPr>
            <a:r>
              <a:rPr kumimoji="0" lang="hi-IN" altLang="en-US" b="1" i="0" u="none" strike="noStrike" cap="none" normalizeH="0" baseline="0" dirty="0">
                <a:ln>
                  <a:noFill/>
                </a:ln>
                <a:solidFill>
                  <a:schemeClr val="tx1"/>
                </a:solidFill>
                <a:effectLst/>
                <a:latin typeface="+mj-lt"/>
                <a:ea typeface="Calibri" panose="020F0502020204030204" pitchFamily="34" charset="0"/>
                <a:cs typeface="Mangal" panose="02040503050203030202" pitchFamily="18" charset="0"/>
              </a:rPr>
              <a:t>SOFTWARE REQUIREMENT </a:t>
            </a:r>
            <a:endParaRPr kumimoji="0" lang="en-US" altLang="en-US" sz="1000" b="0" i="0" u="none" strike="noStrike" cap="none" normalizeH="0" baseline="0" dirty="0">
              <a:ln>
                <a:noFill/>
              </a:ln>
              <a:solidFill>
                <a:schemeClr val="tx1"/>
              </a:solidFill>
              <a:effectLst/>
              <a:latin typeface="+mj-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hi-IN" altLang="en-US" b="0" i="0" u="none" strike="noStrike" cap="none" normalizeH="0" baseline="0" dirty="0">
                <a:ln>
                  <a:noFill/>
                </a:ln>
                <a:solidFill>
                  <a:schemeClr val="tx1"/>
                </a:solidFill>
                <a:effectLst/>
                <a:latin typeface="+mj-lt"/>
                <a:ea typeface="Calibri" panose="020F0502020204030204" pitchFamily="34" charset="0"/>
                <a:cs typeface="Mangal" panose="02040503050203030202" pitchFamily="18" charset="0"/>
              </a:rPr>
              <a:t>NodeJS</a:t>
            </a:r>
            <a:endParaRPr lang="en-US" altLang="en-US" sz="1000" dirty="0">
              <a:latin typeface="+mj-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hi-IN" altLang="en-US" b="0" i="0" u="none" strike="noStrike" cap="none" normalizeH="0" baseline="0" dirty="0">
                <a:ln>
                  <a:noFill/>
                </a:ln>
                <a:solidFill>
                  <a:schemeClr val="tx1"/>
                </a:solidFill>
                <a:effectLst/>
                <a:latin typeface="+mj-lt"/>
                <a:ea typeface="Calibri" panose="020F0502020204030204" pitchFamily="34" charset="0"/>
                <a:cs typeface="Mangal" panose="02040503050203030202" pitchFamily="18" charset="0"/>
              </a:rPr>
              <a:t>Visual Studio</a:t>
            </a:r>
            <a:endParaRPr lang="en-US" altLang="en-US" sz="1000" dirty="0">
              <a:latin typeface="+mj-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hi-IN" altLang="en-US" b="0" i="0" u="none" strike="noStrike" cap="none" normalizeH="0" baseline="0" dirty="0">
                <a:ln>
                  <a:noFill/>
                </a:ln>
                <a:solidFill>
                  <a:schemeClr val="tx1"/>
                </a:solidFill>
                <a:effectLst/>
                <a:latin typeface="+mj-lt"/>
                <a:ea typeface="Calibri" panose="020F0502020204030204" pitchFamily="34" charset="0"/>
                <a:cs typeface="Mangal" panose="02040503050203030202" pitchFamily="18" charset="0"/>
              </a:rPr>
              <a:t>Windows 10/11 or Any Linux distribution</a:t>
            </a:r>
            <a:endParaRPr lang="en-US" altLang="en-US" sz="1000" dirty="0">
              <a:latin typeface="+mj-lt"/>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hi-IN" altLang="en-US" b="0" i="0" u="none" strike="noStrike" cap="none" normalizeH="0" baseline="0" dirty="0">
                <a:ln>
                  <a:noFill/>
                </a:ln>
                <a:solidFill>
                  <a:schemeClr val="tx1"/>
                </a:solidFill>
                <a:effectLst/>
                <a:latin typeface="+mj-lt"/>
                <a:ea typeface="Calibri" panose="020F0502020204030204" pitchFamily="34" charset="0"/>
                <a:cs typeface="Mangal" panose="02040503050203030202" pitchFamily="18" charset="0"/>
              </a:rPr>
              <a:t>MongoDB</a:t>
            </a:r>
            <a:endParaRPr kumimoji="0" lang="hi-IN" altLang="en-US" sz="2400" b="0" i="0" u="none" strike="noStrike" cap="none" normalizeH="0" baseline="0" dirty="0">
              <a:ln>
                <a:noFill/>
              </a:ln>
              <a:solidFill>
                <a:schemeClr val="tx1"/>
              </a:solidFill>
              <a:effectLst/>
              <a:latin typeface="+mj-lt"/>
            </a:endParaRPr>
          </a:p>
        </p:txBody>
      </p:sp>
      <p:graphicFrame>
        <p:nvGraphicFramePr>
          <p:cNvPr id="7" name="Table 6">
            <a:extLst>
              <a:ext uri="{FF2B5EF4-FFF2-40B4-BE49-F238E27FC236}">
                <a16:creationId xmlns:a16="http://schemas.microsoft.com/office/drawing/2014/main" id="{F7EC9AFB-FDE1-4FC2-BB03-171AB978D46E}"/>
              </a:ext>
            </a:extLst>
          </p:cNvPr>
          <p:cNvGraphicFramePr>
            <a:graphicFrameLocks noGrp="1"/>
          </p:cNvGraphicFramePr>
          <p:nvPr>
            <p:extLst>
              <p:ext uri="{D42A27DB-BD31-4B8C-83A1-F6EECF244321}">
                <p14:modId xmlns:p14="http://schemas.microsoft.com/office/powerpoint/2010/main" val="839527924"/>
              </p:ext>
            </p:extLst>
          </p:nvPr>
        </p:nvGraphicFramePr>
        <p:xfrm>
          <a:off x="797859" y="2940424"/>
          <a:ext cx="6418730" cy="1407460"/>
        </p:xfrm>
        <a:graphic>
          <a:graphicData uri="http://schemas.openxmlformats.org/drawingml/2006/table">
            <a:tbl>
              <a:tblPr firstRow="1" firstCol="1" bandRow="1">
                <a:tableStyleId>{5C22544A-7EE6-4342-B048-85BDC9FD1C3A}</a:tableStyleId>
              </a:tblPr>
              <a:tblGrid>
                <a:gridCol w="1652700">
                  <a:extLst>
                    <a:ext uri="{9D8B030D-6E8A-4147-A177-3AD203B41FA5}">
                      <a16:colId xmlns:a16="http://schemas.microsoft.com/office/drawing/2014/main" val="3944694227"/>
                    </a:ext>
                  </a:extLst>
                </a:gridCol>
                <a:gridCol w="4766030">
                  <a:extLst>
                    <a:ext uri="{9D8B030D-6E8A-4147-A177-3AD203B41FA5}">
                      <a16:colId xmlns:a16="http://schemas.microsoft.com/office/drawing/2014/main" val="3575791265"/>
                    </a:ext>
                  </a:extLst>
                </a:gridCol>
              </a:tblGrid>
              <a:tr h="351865">
                <a:tc>
                  <a:txBody>
                    <a:bodyPr/>
                    <a:lstStyle/>
                    <a:p>
                      <a:pPr>
                        <a:lnSpc>
                          <a:spcPct val="107000"/>
                        </a:lnSpc>
                        <a:spcAft>
                          <a:spcPts val="0"/>
                        </a:spcAft>
                      </a:pPr>
                      <a:r>
                        <a:rPr lang="en-IN" sz="1200">
                          <a:effectLst/>
                        </a:rPr>
                        <a:t>Component</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tc>
                <a:tc>
                  <a:txBody>
                    <a:bodyPr/>
                    <a:lstStyle/>
                    <a:p>
                      <a:pPr>
                        <a:lnSpc>
                          <a:spcPct val="107000"/>
                        </a:lnSpc>
                        <a:spcAft>
                          <a:spcPts val="0"/>
                        </a:spcAft>
                      </a:pPr>
                      <a:r>
                        <a:rPr lang="en-IN" sz="1200" dirty="0">
                          <a:effectLst/>
                        </a:rPr>
                        <a:t>Minimum requirement</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tc>
                <a:extLst>
                  <a:ext uri="{0D108BD9-81ED-4DB2-BD59-A6C34878D82A}">
                    <a16:rowId xmlns:a16="http://schemas.microsoft.com/office/drawing/2014/main" val="4055941183"/>
                  </a:ext>
                </a:extLst>
              </a:tr>
              <a:tr h="351865">
                <a:tc>
                  <a:txBody>
                    <a:bodyPr/>
                    <a:lstStyle/>
                    <a:p>
                      <a:pPr>
                        <a:lnSpc>
                          <a:spcPct val="107000"/>
                        </a:lnSpc>
                        <a:spcAft>
                          <a:spcPts val="0"/>
                        </a:spcAft>
                      </a:pPr>
                      <a:r>
                        <a:rPr lang="en-IN" sz="1200">
                          <a:effectLst/>
                        </a:rPr>
                        <a:t>Processor</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tc>
                <a:tc>
                  <a:txBody>
                    <a:bodyPr/>
                    <a:lstStyle/>
                    <a:p>
                      <a:pPr>
                        <a:lnSpc>
                          <a:spcPct val="107000"/>
                        </a:lnSpc>
                        <a:spcAft>
                          <a:spcPts val="0"/>
                        </a:spcAft>
                      </a:pPr>
                      <a:r>
                        <a:rPr lang="en-IN" sz="1200">
                          <a:effectLst/>
                        </a:rPr>
                        <a:t>32-bit, 2-cores, 2.5 GHz minimum per core</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tc>
                <a:extLst>
                  <a:ext uri="{0D108BD9-81ED-4DB2-BD59-A6C34878D82A}">
                    <a16:rowId xmlns:a16="http://schemas.microsoft.com/office/drawing/2014/main" val="2782204663"/>
                  </a:ext>
                </a:extLst>
              </a:tr>
              <a:tr h="351865">
                <a:tc>
                  <a:txBody>
                    <a:bodyPr/>
                    <a:lstStyle/>
                    <a:p>
                      <a:pPr>
                        <a:lnSpc>
                          <a:spcPct val="107000"/>
                        </a:lnSpc>
                        <a:spcAft>
                          <a:spcPts val="0"/>
                        </a:spcAft>
                      </a:pPr>
                      <a:r>
                        <a:rPr lang="en-IN" sz="1200">
                          <a:effectLst/>
                        </a:rPr>
                        <a:t>RAM</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tc>
                <a:tc>
                  <a:txBody>
                    <a:bodyPr/>
                    <a:lstStyle/>
                    <a:p>
                      <a:pPr>
                        <a:lnSpc>
                          <a:spcPct val="107000"/>
                        </a:lnSpc>
                        <a:spcAft>
                          <a:spcPts val="0"/>
                        </a:spcAft>
                      </a:pPr>
                      <a:r>
                        <a:rPr lang="en-IN" sz="1200">
                          <a:effectLst/>
                        </a:rPr>
                        <a:t>4 GB</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tc>
                <a:extLst>
                  <a:ext uri="{0D108BD9-81ED-4DB2-BD59-A6C34878D82A}">
                    <a16:rowId xmlns:a16="http://schemas.microsoft.com/office/drawing/2014/main" val="3469933055"/>
                  </a:ext>
                </a:extLst>
              </a:tr>
              <a:tr h="351865">
                <a:tc>
                  <a:txBody>
                    <a:bodyPr/>
                    <a:lstStyle/>
                    <a:p>
                      <a:pPr>
                        <a:lnSpc>
                          <a:spcPct val="107000"/>
                        </a:lnSpc>
                        <a:spcAft>
                          <a:spcPts val="0"/>
                        </a:spcAft>
                      </a:pPr>
                      <a:r>
                        <a:rPr lang="en-IN" sz="1200" dirty="0">
                          <a:effectLst/>
                        </a:rPr>
                        <a:t>Hard disk</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tc>
                <a:tc>
                  <a:txBody>
                    <a:bodyPr/>
                    <a:lstStyle/>
                    <a:p>
                      <a:pPr>
                        <a:lnSpc>
                          <a:spcPct val="107000"/>
                        </a:lnSpc>
                        <a:spcAft>
                          <a:spcPts val="0"/>
                        </a:spcAft>
                      </a:pPr>
                      <a:r>
                        <a:rPr lang="en-IN" sz="1200" dirty="0">
                          <a:effectLst/>
                        </a:rPr>
                        <a:t>10 GB</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tc>
                <a:extLst>
                  <a:ext uri="{0D108BD9-81ED-4DB2-BD59-A6C34878D82A}">
                    <a16:rowId xmlns:a16="http://schemas.microsoft.com/office/drawing/2014/main" val="951216489"/>
                  </a:ext>
                </a:extLst>
              </a:tr>
            </a:tbl>
          </a:graphicData>
        </a:graphic>
      </p:graphicFrame>
    </p:spTree>
    <p:extLst>
      <p:ext uri="{BB962C8B-B14F-4D97-AF65-F5344CB8AC3E}">
        <p14:creationId xmlns:p14="http://schemas.microsoft.com/office/powerpoint/2010/main" val="34851401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3D7FF-1308-44C4-9592-B5BC9CA06872}"/>
              </a:ext>
            </a:extLst>
          </p:cNvPr>
          <p:cNvSpPr>
            <a:spLocks noGrp="1"/>
          </p:cNvSpPr>
          <p:nvPr>
            <p:ph type="title"/>
          </p:nvPr>
        </p:nvSpPr>
        <p:spPr/>
        <p:txBody>
          <a:bodyPr/>
          <a:lstStyle/>
          <a:p>
            <a:r>
              <a:rPr lang="en-IN" dirty="0"/>
              <a:t>TECHNOLOGIES USED</a:t>
            </a:r>
          </a:p>
        </p:txBody>
      </p:sp>
      <p:sp>
        <p:nvSpPr>
          <p:cNvPr id="3" name="Content Placeholder 2">
            <a:extLst>
              <a:ext uri="{FF2B5EF4-FFF2-40B4-BE49-F238E27FC236}">
                <a16:creationId xmlns:a16="http://schemas.microsoft.com/office/drawing/2014/main" id="{F648759C-0F6F-4605-B691-88AD959C635E}"/>
              </a:ext>
            </a:extLst>
          </p:cNvPr>
          <p:cNvSpPr>
            <a:spLocks noGrp="1"/>
          </p:cNvSpPr>
          <p:nvPr>
            <p:ph idx="1"/>
          </p:nvPr>
        </p:nvSpPr>
        <p:spPr>
          <a:xfrm>
            <a:off x="581192" y="2180496"/>
            <a:ext cx="11029615" cy="1414351"/>
          </a:xfrm>
        </p:spPr>
        <p:txBody>
          <a:bodyPr>
            <a:normAutofit/>
          </a:bodyPr>
          <a:lstStyle/>
          <a:p>
            <a:r>
              <a:rPr lang="en-IN" sz="3200" b="1" dirty="0" err="1"/>
              <a:t>Reactjs</a:t>
            </a:r>
            <a:r>
              <a:rPr lang="en-IN" sz="3200" b="1" dirty="0"/>
              <a:t>: </a:t>
            </a:r>
            <a:r>
              <a:rPr lang="en-IN" sz="3200" dirty="0"/>
              <a:t>ReactJS is a declarative, efficient, and flexible JavaScript library for building reusable UI components. </a:t>
            </a:r>
          </a:p>
        </p:txBody>
      </p:sp>
      <p:pic>
        <p:nvPicPr>
          <p:cNvPr id="4100" name="Picture 4" descr="Jordan Walke, Creator Of ReactJS Walks Away From Facebook">
            <a:extLst>
              <a:ext uri="{FF2B5EF4-FFF2-40B4-BE49-F238E27FC236}">
                <a16:creationId xmlns:a16="http://schemas.microsoft.com/office/drawing/2014/main" id="{26276A68-A4F8-4734-A5B4-C1AE5FE386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2994" y="3594847"/>
            <a:ext cx="5715000" cy="3076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81746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3D7FF-1308-44C4-9592-B5BC9CA06872}"/>
              </a:ext>
            </a:extLst>
          </p:cNvPr>
          <p:cNvSpPr>
            <a:spLocks noGrp="1"/>
          </p:cNvSpPr>
          <p:nvPr>
            <p:ph type="title"/>
          </p:nvPr>
        </p:nvSpPr>
        <p:spPr/>
        <p:txBody>
          <a:bodyPr/>
          <a:lstStyle/>
          <a:p>
            <a:r>
              <a:rPr lang="en-IN" dirty="0"/>
              <a:t>TECHNOLOGIES USED</a:t>
            </a:r>
          </a:p>
        </p:txBody>
      </p:sp>
      <p:sp>
        <p:nvSpPr>
          <p:cNvPr id="3" name="Content Placeholder 2">
            <a:extLst>
              <a:ext uri="{FF2B5EF4-FFF2-40B4-BE49-F238E27FC236}">
                <a16:creationId xmlns:a16="http://schemas.microsoft.com/office/drawing/2014/main" id="{F648759C-0F6F-4605-B691-88AD959C635E}"/>
              </a:ext>
            </a:extLst>
          </p:cNvPr>
          <p:cNvSpPr>
            <a:spLocks noGrp="1"/>
          </p:cNvSpPr>
          <p:nvPr>
            <p:ph idx="1"/>
          </p:nvPr>
        </p:nvSpPr>
        <p:spPr>
          <a:xfrm>
            <a:off x="581192" y="1715956"/>
            <a:ext cx="11029615" cy="2174726"/>
          </a:xfrm>
        </p:spPr>
        <p:txBody>
          <a:bodyPr>
            <a:normAutofit/>
          </a:bodyPr>
          <a:lstStyle/>
          <a:p>
            <a:r>
              <a:rPr lang="en-IN" b="1" dirty="0"/>
              <a:t> </a:t>
            </a:r>
            <a:r>
              <a:rPr lang="en-IN" sz="3200" b="1" dirty="0"/>
              <a:t>NodeJS: </a:t>
            </a:r>
            <a:r>
              <a:rPr lang="en-IN" sz="3200" dirty="0"/>
              <a:t>Node.js is an open-source and cross-platform JavaScript runtime environment. It is a popular tool for almost any kind of project!</a:t>
            </a:r>
          </a:p>
          <a:p>
            <a:endParaRPr lang="en-IN" sz="3200" dirty="0"/>
          </a:p>
        </p:txBody>
      </p:sp>
      <p:pic>
        <p:nvPicPr>
          <p:cNvPr id="5126" name="Picture 6" descr="Pros and Cons of Node.js Web App Development">
            <a:extLst>
              <a:ext uri="{FF2B5EF4-FFF2-40B4-BE49-F238E27FC236}">
                <a16:creationId xmlns:a16="http://schemas.microsoft.com/office/drawing/2014/main" id="{C6D7EAB3-0D28-4519-9EFF-0CFFEF40F1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67113" y="3507722"/>
            <a:ext cx="4680416" cy="3114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25639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3D7FF-1308-44C4-9592-B5BC9CA06872}"/>
              </a:ext>
            </a:extLst>
          </p:cNvPr>
          <p:cNvSpPr>
            <a:spLocks noGrp="1"/>
          </p:cNvSpPr>
          <p:nvPr>
            <p:ph type="title"/>
          </p:nvPr>
        </p:nvSpPr>
        <p:spPr/>
        <p:txBody>
          <a:bodyPr/>
          <a:lstStyle/>
          <a:p>
            <a:r>
              <a:rPr lang="en-IN" dirty="0"/>
              <a:t>TECHNOLOGIES USED</a:t>
            </a:r>
          </a:p>
        </p:txBody>
      </p:sp>
      <p:sp>
        <p:nvSpPr>
          <p:cNvPr id="3" name="Content Placeholder 2">
            <a:extLst>
              <a:ext uri="{FF2B5EF4-FFF2-40B4-BE49-F238E27FC236}">
                <a16:creationId xmlns:a16="http://schemas.microsoft.com/office/drawing/2014/main" id="{F648759C-0F6F-4605-B691-88AD959C635E}"/>
              </a:ext>
            </a:extLst>
          </p:cNvPr>
          <p:cNvSpPr>
            <a:spLocks noGrp="1"/>
          </p:cNvSpPr>
          <p:nvPr>
            <p:ph idx="1"/>
          </p:nvPr>
        </p:nvSpPr>
        <p:spPr>
          <a:xfrm>
            <a:off x="581192" y="1715956"/>
            <a:ext cx="11029615" cy="2174726"/>
          </a:xfrm>
        </p:spPr>
        <p:txBody>
          <a:bodyPr>
            <a:normAutofit/>
          </a:bodyPr>
          <a:lstStyle/>
          <a:p>
            <a:r>
              <a:rPr lang="en-IN" sz="3200" b="1" dirty="0">
                <a:latin typeface="+mj-lt"/>
              </a:rPr>
              <a:t> MongoDB: </a:t>
            </a:r>
            <a:r>
              <a:rPr lang="en-IN" sz="3200" dirty="0">
                <a:latin typeface="+mj-lt"/>
              </a:rPr>
              <a:t>MongoDB is an open-source document database that provides high performance, high availability, and automatic scaling. </a:t>
            </a:r>
          </a:p>
        </p:txBody>
      </p:sp>
      <p:pic>
        <p:nvPicPr>
          <p:cNvPr id="6150" name="Picture 6" descr="MongoDB logo and symbol, meaning, history, PNG">
            <a:extLst>
              <a:ext uri="{FF2B5EF4-FFF2-40B4-BE49-F238E27FC236}">
                <a16:creationId xmlns:a16="http://schemas.microsoft.com/office/drawing/2014/main" id="{165E3C17-688F-46A1-BD2A-4BA381195D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85614" y="3500438"/>
            <a:ext cx="4266079" cy="26587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672434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descr="A Huge Thank You&quot; — Here's What You Need to Know">
            <a:extLst>
              <a:ext uri="{FF2B5EF4-FFF2-40B4-BE49-F238E27FC236}">
                <a16:creationId xmlns:a16="http://schemas.microsoft.com/office/drawing/2014/main" id="{C29D2CA1-0177-4B8D-850B-930301E131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0165" y="1918447"/>
            <a:ext cx="7888940" cy="4437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7991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18714D-4080-4CB6-A790-18DD82311336}"/>
              </a:ext>
            </a:extLst>
          </p:cNvPr>
          <p:cNvSpPr>
            <a:spLocks noGrp="1"/>
          </p:cNvSpPr>
          <p:nvPr>
            <p:ph type="title"/>
          </p:nvPr>
        </p:nvSpPr>
        <p:spPr/>
        <p:txBody>
          <a:bodyPr/>
          <a:lstStyle/>
          <a:p>
            <a:r>
              <a:rPr lang="en-US" sz="3200" dirty="0"/>
              <a:t>introduction</a:t>
            </a:r>
            <a:endParaRPr lang="en-IN" dirty="0"/>
          </a:p>
        </p:txBody>
      </p:sp>
      <p:sp>
        <p:nvSpPr>
          <p:cNvPr id="3" name="Content Placeholder 2">
            <a:extLst>
              <a:ext uri="{FF2B5EF4-FFF2-40B4-BE49-F238E27FC236}">
                <a16:creationId xmlns:a16="http://schemas.microsoft.com/office/drawing/2014/main" id="{CE32F63F-90F7-4A8C-8276-1ACF04A485C8}"/>
              </a:ext>
            </a:extLst>
          </p:cNvPr>
          <p:cNvSpPr>
            <a:spLocks noGrp="1"/>
          </p:cNvSpPr>
          <p:nvPr>
            <p:ph idx="1"/>
          </p:nvPr>
        </p:nvSpPr>
        <p:spPr/>
        <p:txBody>
          <a:bodyPr>
            <a:normAutofit/>
          </a:bodyPr>
          <a:lstStyle/>
          <a:p>
            <a:r>
              <a:rPr lang="en-US" sz="3200" dirty="0"/>
              <a:t>The users of the system include the customers where they can register initially with the minimum details and will be allowed to make an appointment. </a:t>
            </a:r>
          </a:p>
          <a:p>
            <a:r>
              <a:rPr lang="en-US" sz="3200" dirty="0"/>
              <a:t> All these activities of making appointments such as choosing service as well as date and time will be recorded in the database for all the events.</a:t>
            </a:r>
          </a:p>
        </p:txBody>
      </p:sp>
    </p:spTree>
    <p:extLst>
      <p:ext uri="{BB962C8B-B14F-4D97-AF65-F5344CB8AC3E}">
        <p14:creationId xmlns:p14="http://schemas.microsoft.com/office/powerpoint/2010/main" val="2224415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88958-3909-4795-972F-4EE24D02ECAE}"/>
              </a:ext>
            </a:extLst>
          </p:cNvPr>
          <p:cNvSpPr>
            <a:spLocks noGrp="1"/>
          </p:cNvSpPr>
          <p:nvPr>
            <p:ph type="title"/>
          </p:nvPr>
        </p:nvSpPr>
        <p:spPr/>
        <p:txBody>
          <a:bodyPr>
            <a:normAutofit/>
          </a:bodyPr>
          <a:lstStyle/>
          <a:p>
            <a:r>
              <a:rPr lang="en-IN" sz="3200" b="1" dirty="0"/>
              <a:t>OBJECTIVE OF PROJECT</a:t>
            </a:r>
            <a:endParaRPr lang="en-IN" sz="3200" dirty="0"/>
          </a:p>
        </p:txBody>
      </p:sp>
      <p:sp>
        <p:nvSpPr>
          <p:cNvPr id="3" name="Content Placeholder 2">
            <a:extLst>
              <a:ext uri="{FF2B5EF4-FFF2-40B4-BE49-F238E27FC236}">
                <a16:creationId xmlns:a16="http://schemas.microsoft.com/office/drawing/2014/main" id="{F5926F93-7DCA-4755-A30D-86063C9416BA}"/>
              </a:ext>
            </a:extLst>
          </p:cNvPr>
          <p:cNvSpPr>
            <a:spLocks noGrp="1"/>
          </p:cNvSpPr>
          <p:nvPr>
            <p:ph idx="1"/>
          </p:nvPr>
        </p:nvSpPr>
        <p:spPr/>
        <p:txBody>
          <a:bodyPr>
            <a:normAutofit/>
          </a:bodyPr>
          <a:lstStyle/>
          <a:p>
            <a:r>
              <a:rPr lang="en-IN" sz="3200" dirty="0"/>
              <a:t>To evaluate best solution for booking online appointments and manage the same.</a:t>
            </a:r>
          </a:p>
          <a:p>
            <a:r>
              <a:rPr lang="en-IN" sz="3200" dirty="0"/>
              <a:t>To develop the outlook type schedule with different views to display the appointments and perform various actions on that.</a:t>
            </a:r>
          </a:p>
          <a:p>
            <a:r>
              <a:rPr lang="en-IN" sz="3200" dirty="0"/>
              <a:t>To develop secure web-based access to the Users, Powerful search capability of appointments. </a:t>
            </a:r>
          </a:p>
          <a:p>
            <a:pPr marL="0" indent="0">
              <a:buNone/>
            </a:pPr>
            <a:endParaRPr lang="en-IN" dirty="0"/>
          </a:p>
        </p:txBody>
      </p:sp>
    </p:spTree>
    <p:extLst>
      <p:ext uri="{BB962C8B-B14F-4D97-AF65-F5344CB8AC3E}">
        <p14:creationId xmlns:p14="http://schemas.microsoft.com/office/powerpoint/2010/main" val="27257782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88958-3909-4795-972F-4EE24D02ECAE}"/>
              </a:ext>
            </a:extLst>
          </p:cNvPr>
          <p:cNvSpPr>
            <a:spLocks noGrp="1"/>
          </p:cNvSpPr>
          <p:nvPr>
            <p:ph type="title"/>
          </p:nvPr>
        </p:nvSpPr>
        <p:spPr/>
        <p:txBody>
          <a:bodyPr>
            <a:normAutofit/>
          </a:bodyPr>
          <a:lstStyle/>
          <a:p>
            <a:r>
              <a:rPr lang="en-IN" sz="3200" b="1" dirty="0"/>
              <a:t>OBJECTIVE OF PROJECT</a:t>
            </a:r>
            <a:endParaRPr lang="en-IN" sz="3200" dirty="0"/>
          </a:p>
        </p:txBody>
      </p:sp>
      <p:sp>
        <p:nvSpPr>
          <p:cNvPr id="3" name="Content Placeholder 2">
            <a:extLst>
              <a:ext uri="{FF2B5EF4-FFF2-40B4-BE49-F238E27FC236}">
                <a16:creationId xmlns:a16="http://schemas.microsoft.com/office/drawing/2014/main" id="{F5926F93-7DCA-4755-A30D-86063C9416BA}"/>
              </a:ext>
            </a:extLst>
          </p:cNvPr>
          <p:cNvSpPr>
            <a:spLocks noGrp="1"/>
          </p:cNvSpPr>
          <p:nvPr>
            <p:ph idx="1"/>
          </p:nvPr>
        </p:nvSpPr>
        <p:spPr/>
        <p:txBody>
          <a:bodyPr>
            <a:normAutofit/>
          </a:bodyPr>
          <a:lstStyle/>
          <a:p>
            <a:pPr lvl="0"/>
            <a:r>
              <a:rPr lang="en-IN" sz="3200" dirty="0"/>
              <a:t>Development of web applications for salons to manage their daily schedules.</a:t>
            </a:r>
          </a:p>
          <a:p>
            <a:pPr lvl="0"/>
            <a:r>
              <a:rPr lang="en-IN" sz="3200" dirty="0"/>
              <a:t>To manage the accounts of customers, salon owners. </a:t>
            </a:r>
          </a:p>
          <a:p>
            <a:pPr lvl="0"/>
            <a:r>
              <a:rPr lang="en-IN" sz="3200" dirty="0"/>
              <a:t>To implement web-based Payments and confirmation email.</a:t>
            </a:r>
          </a:p>
          <a:p>
            <a:pPr marL="0" indent="0">
              <a:buNone/>
            </a:pPr>
            <a:endParaRPr lang="en-IN" dirty="0"/>
          </a:p>
        </p:txBody>
      </p:sp>
    </p:spTree>
    <p:extLst>
      <p:ext uri="{BB962C8B-B14F-4D97-AF65-F5344CB8AC3E}">
        <p14:creationId xmlns:p14="http://schemas.microsoft.com/office/powerpoint/2010/main" val="22871327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7C6CE-0A52-44E4-9492-C891C72211B5}"/>
              </a:ext>
            </a:extLst>
          </p:cNvPr>
          <p:cNvSpPr>
            <a:spLocks noGrp="1"/>
          </p:cNvSpPr>
          <p:nvPr>
            <p:ph type="title"/>
          </p:nvPr>
        </p:nvSpPr>
        <p:spPr/>
        <p:txBody>
          <a:bodyPr/>
          <a:lstStyle/>
          <a:p>
            <a:r>
              <a:rPr lang="en-US" dirty="0"/>
              <a:t>Features of OBPMS</a:t>
            </a:r>
            <a:endParaRPr lang="en-IN" dirty="0"/>
          </a:p>
        </p:txBody>
      </p:sp>
      <p:sp>
        <p:nvSpPr>
          <p:cNvPr id="3" name="Content Placeholder 2">
            <a:extLst>
              <a:ext uri="{FF2B5EF4-FFF2-40B4-BE49-F238E27FC236}">
                <a16:creationId xmlns:a16="http://schemas.microsoft.com/office/drawing/2014/main" id="{484C10D5-07AF-40D8-99D0-6FE09A8BFD5C}"/>
              </a:ext>
            </a:extLst>
          </p:cNvPr>
          <p:cNvSpPr>
            <a:spLocks noGrp="1"/>
          </p:cNvSpPr>
          <p:nvPr>
            <p:ph idx="1"/>
          </p:nvPr>
        </p:nvSpPr>
        <p:spPr/>
        <p:txBody>
          <a:bodyPr/>
          <a:lstStyle/>
          <a:p>
            <a:r>
              <a:rPr lang="en-IN" sz="3200" b="1" dirty="0"/>
              <a:t>Appointment Scheduling</a:t>
            </a:r>
            <a:endParaRPr lang="en-IN" sz="3200" dirty="0"/>
          </a:p>
          <a:p>
            <a:r>
              <a:rPr lang="en-IN" sz="3200" b="1" dirty="0"/>
              <a:t>Online Booking Mechanism</a:t>
            </a:r>
            <a:endParaRPr lang="en-IN" sz="3200" dirty="0"/>
          </a:p>
          <a:p>
            <a:r>
              <a:rPr lang="en-IN" sz="3200" b="1" dirty="0"/>
              <a:t>Increase Client Retention with Feedback Management</a:t>
            </a:r>
            <a:endParaRPr lang="en-IN" sz="3200" dirty="0"/>
          </a:p>
          <a:p>
            <a:r>
              <a:rPr lang="en-IN" sz="3200" b="1" dirty="0"/>
              <a:t>Customer Advance &amp; Package Management</a:t>
            </a:r>
            <a:endParaRPr lang="en-IN" sz="3200" dirty="0"/>
          </a:p>
          <a:p>
            <a:r>
              <a:rPr lang="en-IN" sz="3200" b="1" dirty="0"/>
              <a:t>Performance Analyzer</a:t>
            </a:r>
            <a:endParaRPr lang="en-IN" sz="3200" dirty="0"/>
          </a:p>
          <a:p>
            <a:endParaRPr lang="en-IN" dirty="0"/>
          </a:p>
        </p:txBody>
      </p:sp>
    </p:spTree>
    <p:extLst>
      <p:ext uri="{BB962C8B-B14F-4D97-AF65-F5344CB8AC3E}">
        <p14:creationId xmlns:p14="http://schemas.microsoft.com/office/powerpoint/2010/main" val="11557928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1DD04-2CCC-49CF-9C7C-7A068C7816F5}"/>
              </a:ext>
            </a:extLst>
          </p:cNvPr>
          <p:cNvSpPr>
            <a:spLocks noGrp="1"/>
          </p:cNvSpPr>
          <p:nvPr>
            <p:ph type="title"/>
          </p:nvPr>
        </p:nvSpPr>
        <p:spPr/>
        <p:txBody>
          <a:bodyPr>
            <a:normAutofit/>
          </a:bodyPr>
          <a:lstStyle/>
          <a:p>
            <a:r>
              <a:rPr lang="en-US" sz="3200" dirty="0"/>
              <a:t>Modules of OBPMS(</a:t>
            </a:r>
            <a:r>
              <a:rPr lang="en-IN" sz="3200" dirty="0"/>
              <a:t>USER OR CLIENT MODULE</a:t>
            </a:r>
            <a:r>
              <a:rPr lang="en-US" sz="3200" dirty="0"/>
              <a:t>)</a:t>
            </a:r>
            <a:endParaRPr lang="en-IN" sz="3200" dirty="0"/>
          </a:p>
        </p:txBody>
      </p:sp>
      <p:sp>
        <p:nvSpPr>
          <p:cNvPr id="3" name="Content Placeholder 2">
            <a:extLst>
              <a:ext uri="{FF2B5EF4-FFF2-40B4-BE49-F238E27FC236}">
                <a16:creationId xmlns:a16="http://schemas.microsoft.com/office/drawing/2014/main" id="{6F9A921B-AA8E-4FC0-B966-D7583617806E}"/>
              </a:ext>
            </a:extLst>
          </p:cNvPr>
          <p:cNvSpPr>
            <a:spLocks noGrp="1"/>
          </p:cNvSpPr>
          <p:nvPr>
            <p:ph idx="1"/>
          </p:nvPr>
        </p:nvSpPr>
        <p:spPr>
          <a:xfrm>
            <a:off x="464651" y="1792940"/>
            <a:ext cx="11029615" cy="1448164"/>
          </a:xfrm>
        </p:spPr>
        <p:txBody>
          <a:bodyPr/>
          <a:lstStyle/>
          <a:p>
            <a:r>
              <a:rPr lang="en-IN" b="1" dirty="0"/>
              <a:t>Homepage: </a:t>
            </a:r>
            <a:r>
              <a:rPr lang="en-IN" dirty="0"/>
              <a:t>This page consists of overview of Online Beauty Parlour Management system, how it works, what are the features of it and what type of service provided by it.</a:t>
            </a:r>
          </a:p>
          <a:p>
            <a:endParaRPr lang="en-IN" dirty="0"/>
          </a:p>
        </p:txBody>
      </p:sp>
      <p:pic>
        <p:nvPicPr>
          <p:cNvPr id="4" name="Picture 3">
            <a:extLst>
              <a:ext uri="{FF2B5EF4-FFF2-40B4-BE49-F238E27FC236}">
                <a16:creationId xmlns:a16="http://schemas.microsoft.com/office/drawing/2014/main" id="{B5FB331E-B7D4-4AED-91DF-FBB1100EE3A7}"/>
              </a:ext>
            </a:extLst>
          </p:cNvPr>
          <p:cNvPicPr/>
          <p:nvPr/>
        </p:nvPicPr>
        <p:blipFill>
          <a:blip r:embed="rId2"/>
          <a:stretch>
            <a:fillRect/>
          </a:stretch>
        </p:blipFill>
        <p:spPr>
          <a:xfrm>
            <a:off x="1990164" y="2707341"/>
            <a:ext cx="7978588" cy="4025153"/>
          </a:xfrm>
          <a:prstGeom prst="rect">
            <a:avLst/>
          </a:prstGeom>
        </p:spPr>
      </p:pic>
    </p:spTree>
    <p:extLst>
      <p:ext uri="{BB962C8B-B14F-4D97-AF65-F5344CB8AC3E}">
        <p14:creationId xmlns:p14="http://schemas.microsoft.com/office/powerpoint/2010/main" val="1782705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1DD04-2CCC-49CF-9C7C-7A068C7816F5}"/>
              </a:ext>
            </a:extLst>
          </p:cNvPr>
          <p:cNvSpPr>
            <a:spLocks noGrp="1"/>
          </p:cNvSpPr>
          <p:nvPr>
            <p:ph type="title"/>
          </p:nvPr>
        </p:nvSpPr>
        <p:spPr/>
        <p:txBody>
          <a:bodyPr>
            <a:normAutofit/>
          </a:bodyPr>
          <a:lstStyle/>
          <a:p>
            <a:r>
              <a:rPr lang="en-US" sz="3200" dirty="0"/>
              <a:t>Modules of OBPMS(</a:t>
            </a:r>
            <a:r>
              <a:rPr lang="en-IN" sz="3200" dirty="0"/>
              <a:t>USER OR CLIENT MODULE</a:t>
            </a:r>
            <a:r>
              <a:rPr lang="en-US" sz="3200" dirty="0"/>
              <a:t>)</a:t>
            </a:r>
            <a:endParaRPr lang="en-IN" sz="3200" dirty="0"/>
          </a:p>
        </p:txBody>
      </p:sp>
      <p:pic>
        <p:nvPicPr>
          <p:cNvPr id="7" name="Picture 6">
            <a:extLst>
              <a:ext uri="{FF2B5EF4-FFF2-40B4-BE49-F238E27FC236}">
                <a16:creationId xmlns:a16="http://schemas.microsoft.com/office/drawing/2014/main" id="{44F69590-BEDB-4F48-A9E8-85BB4F7F2215}"/>
              </a:ext>
            </a:extLst>
          </p:cNvPr>
          <p:cNvPicPr/>
          <p:nvPr/>
        </p:nvPicPr>
        <p:blipFill>
          <a:blip r:embed="rId2"/>
          <a:stretch>
            <a:fillRect/>
          </a:stretch>
        </p:blipFill>
        <p:spPr>
          <a:xfrm>
            <a:off x="3122668" y="1832501"/>
            <a:ext cx="6119944" cy="2921691"/>
          </a:xfrm>
          <a:prstGeom prst="rect">
            <a:avLst/>
          </a:prstGeom>
        </p:spPr>
      </p:pic>
      <p:pic>
        <p:nvPicPr>
          <p:cNvPr id="8" name="Picture 7">
            <a:extLst>
              <a:ext uri="{FF2B5EF4-FFF2-40B4-BE49-F238E27FC236}">
                <a16:creationId xmlns:a16="http://schemas.microsoft.com/office/drawing/2014/main" id="{892C9FCC-6D9D-40A9-AF93-D314152F45A2}"/>
              </a:ext>
            </a:extLst>
          </p:cNvPr>
          <p:cNvPicPr/>
          <p:nvPr/>
        </p:nvPicPr>
        <p:blipFill>
          <a:blip r:embed="rId3"/>
          <a:stretch>
            <a:fillRect/>
          </a:stretch>
        </p:blipFill>
        <p:spPr>
          <a:xfrm>
            <a:off x="3122667" y="4691436"/>
            <a:ext cx="6119943" cy="1518197"/>
          </a:xfrm>
          <a:prstGeom prst="rect">
            <a:avLst/>
          </a:prstGeom>
        </p:spPr>
      </p:pic>
    </p:spTree>
    <p:extLst>
      <p:ext uri="{BB962C8B-B14F-4D97-AF65-F5344CB8AC3E}">
        <p14:creationId xmlns:p14="http://schemas.microsoft.com/office/powerpoint/2010/main" val="1644158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31E8D-6A9C-4DE7-A9AE-28BCC37BEFFC}"/>
              </a:ext>
            </a:extLst>
          </p:cNvPr>
          <p:cNvSpPr>
            <a:spLocks noGrp="1"/>
          </p:cNvSpPr>
          <p:nvPr>
            <p:ph type="title"/>
          </p:nvPr>
        </p:nvSpPr>
        <p:spPr/>
        <p:txBody>
          <a:bodyPr/>
          <a:lstStyle/>
          <a:p>
            <a:r>
              <a:rPr lang="en-US" dirty="0"/>
              <a:t>Modules of OBPMS(</a:t>
            </a:r>
            <a:r>
              <a:rPr lang="en-IN" dirty="0"/>
              <a:t>USER OR CLIENT MODULE</a:t>
            </a:r>
            <a:r>
              <a:rPr lang="en-US" dirty="0"/>
              <a:t>)</a:t>
            </a:r>
            <a:endParaRPr lang="en-IN" dirty="0"/>
          </a:p>
        </p:txBody>
      </p:sp>
      <p:sp>
        <p:nvSpPr>
          <p:cNvPr id="3" name="Content Placeholder 2">
            <a:extLst>
              <a:ext uri="{FF2B5EF4-FFF2-40B4-BE49-F238E27FC236}">
                <a16:creationId xmlns:a16="http://schemas.microsoft.com/office/drawing/2014/main" id="{C88FEC18-B346-4234-A274-FC970E7D9E2F}"/>
              </a:ext>
            </a:extLst>
          </p:cNvPr>
          <p:cNvSpPr>
            <a:spLocks noGrp="1"/>
          </p:cNvSpPr>
          <p:nvPr>
            <p:ph idx="1"/>
          </p:nvPr>
        </p:nvSpPr>
        <p:spPr>
          <a:xfrm>
            <a:off x="383968" y="1715956"/>
            <a:ext cx="11029615" cy="1268870"/>
          </a:xfrm>
        </p:spPr>
        <p:txBody>
          <a:bodyPr/>
          <a:lstStyle/>
          <a:p>
            <a:r>
              <a:rPr lang="en-IN" b="1" dirty="0"/>
              <a:t>Signup: </a:t>
            </a:r>
            <a:r>
              <a:rPr lang="en-IN" dirty="0"/>
              <a:t>Using this page, user can register yourself using First Name, Last Name, Mobile Number, Email id and password. Each field is protected with some validation method using regular expressions.</a:t>
            </a:r>
          </a:p>
        </p:txBody>
      </p:sp>
      <p:pic>
        <p:nvPicPr>
          <p:cNvPr id="4" name="Picture 3">
            <a:extLst>
              <a:ext uri="{FF2B5EF4-FFF2-40B4-BE49-F238E27FC236}">
                <a16:creationId xmlns:a16="http://schemas.microsoft.com/office/drawing/2014/main" id="{9E671D5A-C3A4-47C9-B1F5-9487367BAC7F}"/>
              </a:ext>
            </a:extLst>
          </p:cNvPr>
          <p:cNvPicPr/>
          <p:nvPr/>
        </p:nvPicPr>
        <p:blipFill>
          <a:blip r:embed="rId2"/>
          <a:stretch>
            <a:fillRect/>
          </a:stretch>
        </p:blipFill>
        <p:spPr>
          <a:xfrm>
            <a:off x="2695368" y="2729756"/>
            <a:ext cx="7183737" cy="4047562"/>
          </a:xfrm>
          <a:prstGeom prst="rect">
            <a:avLst/>
          </a:prstGeom>
        </p:spPr>
      </p:pic>
    </p:spTree>
    <p:extLst>
      <p:ext uri="{BB962C8B-B14F-4D97-AF65-F5344CB8AC3E}">
        <p14:creationId xmlns:p14="http://schemas.microsoft.com/office/powerpoint/2010/main" val="235861438"/>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TM03457464[[fn=Dividend]]</Template>
  <TotalTime>1204</TotalTime>
  <Words>859</Words>
  <Application>Microsoft Office PowerPoint</Application>
  <PresentationFormat>Widescreen</PresentationFormat>
  <Paragraphs>83</Paragraphs>
  <Slides>28</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28</vt:i4>
      </vt:variant>
    </vt:vector>
  </HeadingPairs>
  <TitlesOfParts>
    <vt:vector size="36" baseType="lpstr">
      <vt:lpstr>Arial</vt:lpstr>
      <vt:lpstr>Calibri</vt:lpstr>
      <vt:lpstr>Gill Sans MT</vt:lpstr>
      <vt:lpstr>Mangal</vt:lpstr>
      <vt:lpstr>Wingdings</vt:lpstr>
      <vt:lpstr>Wingdings 2</vt:lpstr>
      <vt:lpstr>Dividend</vt:lpstr>
      <vt:lpstr>Paintbrush Picture</vt:lpstr>
      <vt:lpstr>Online beauty parlour management system</vt:lpstr>
      <vt:lpstr>introduction</vt:lpstr>
      <vt:lpstr>introduction</vt:lpstr>
      <vt:lpstr>OBJECTIVE OF PROJECT</vt:lpstr>
      <vt:lpstr>OBJECTIVE OF PROJECT</vt:lpstr>
      <vt:lpstr>Features of OBPMS</vt:lpstr>
      <vt:lpstr>Modules of OBPMS(USER OR CLIENT MODULE)</vt:lpstr>
      <vt:lpstr>Modules of OBPMS(USER OR CLIENT MODULE)</vt:lpstr>
      <vt:lpstr>Modules of OBPMS(USER OR CLIENT MODULE)</vt:lpstr>
      <vt:lpstr>Modules of OBPMS(USER OR CLIENT MODULE)</vt:lpstr>
      <vt:lpstr>Modules of OBPMS(USER OR CLIENT MODULE)</vt:lpstr>
      <vt:lpstr>Modules of OBPMS(USER OR CLIENT MODULE)</vt:lpstr>
      <vt:lpstr>Modules of OBPMS(USER OR CLIENT MODULE)</vt:lpstr>
      <vt:lpstr>Modules of OBPMS(USER OR CLIENT MODULE)</vt:lpstr>
      <vt:lpstr>Modules of OBPMS(USER OR CLIENT MODULE)</vt:lpstr>
      <vt:lpstr>Modules of OBPMS(USER OR CLIENT MODULE)</vt:lpstr>
      <vt:lpstr>Modules of OBPMS(PARLOUR OR SALOON MODULE)</vt:lpstr>
      <vt:lpstr>Modules of OBPMS(PARLOUR OR SALOON MODULE)</vt:lpstr>
      <vt:lpstr>Modules of OBPMS(PARLOUR OR SALOON MODULE)</vt:lpstr>
      <vt:lpstr>Modules of OBPMS(PARLOUR OR SALOON MODULE)</vt:lpstr>
      <vt:lpstr>Modules of OBPMS(PARLOUR OR SALOON MODULE)</vt:lpstr>
      <vt:lpstr>Modules of OBPMS(PARLOUR OR SALOON MODULE)</vt:lpstr>
      <vt:lpstr>Data flow diagram</vt:lpstr>
      <vt:lpstr> REQUIREMRNTS</vt:lpstr>
      <vt:lpstr>TECHNOLOGIES USED</vt:lpstr>
      <vt:lpstr>TECHNOLOGIES USED</vt:lpstr>
      <vt:lpstr>TECHNOLOGIES USED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beauty parlour management system</dc:title>
  <cp:revision>8</cp:revision>
  <dcterms:created xsi:type="dcterms:W3CDTF">2022-04-04T18:45:25Z</dcterms:created>
  <dcterms:modified xsi:type="dcterms:W3CDTF">2022-04-05T14:49:37Z</dcterms:modified>
</cp:coreProperties>
</file>

<file path=docProps/thumbnail.jpeg>
</file>